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analyzes 3,900 customer purchases to uncover insights into spending patterns, segments, product preferences, and subscription behavior. Our goal is to guide strategic business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16543"/>
            <a:ext cx="72823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Recommendations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3897" y="1986975"/>
            <a:ext cx="358973" cy="3589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01959" y="19795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101959" y="247507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Promote exclusive benefits to increase subscriber base.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3897" y="3344287"/>
            <a:ext cx="358973" cy="3589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01959" y="3336846"/>
            <a:ext cx="365426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101959" y="383238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Reward repeat buyers to foster loyalty and retention.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3897" y="4701600"/>
            <a:ext cx="358973" cy="3589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01959" y="4694158"/>
            <a:ext cx="30345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101959" y="518969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Optimize discount strategies to balance sales and profit margins.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3897" y="6058912"/>
            <a:ext cx="358973" cy="35897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01959" y="60514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101959" y="6547009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campaigns on high-revenue age groups and express-shipping users.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8331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205276"/>
            <a:ext cx="3614618" cy="2895838"/>
          </a:xfrm>
          <a:prstGeom prst="roundRect">
            <a:avLst>
              <a:gd name="adj" fmla="val 5052"/>
            </a:avLst>
          </a:prstGeom>
          <a:solidFill>
            <a:srgbClr val="FEF5E7"/>
          </a:solidFill>
          <a:ln/>
        </p:spPr>
      </p:sp>
      <p:sp>
        <p:nvSpPr>
          <p:cNvPr id="5" name="Shape 2"/>
          <p:cNvSpPr/>
          <p:nvPr/>
        </p:nvSpPr>
        <p:spPr>
          <a:xfrm>
            <a:off x="837724" y="2174796"/>
            <a:ext cx="3614618" cy="121920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184630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8512F"/>
          </a:solidFill>
          <a:ln/>
        </p:spPr>
      </p:sp>
      <p:sp>
        <p:nvSpPr>
          <p:cNvPr id="7" name="Text 4"/>
          <p:cNvSpPr/>
          <p:nvPr/>
        </p:nvSpPr>
        <p:spPr>
          <a:xfrm>
            <a:off x="2501325" y="202584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107519" y="2803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07519" y="3299222"/>
            <a:ext cx="30750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 transactional data from 3,900 purchases.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4691658" y="2205276"/>
            <a:ext cx="3614618" cy="2895838"/>
          </a:xfrm>
          <a:prstGeom prst="roundRect">
            <a:avLst>
              <a:gd name="adj" fmla="val 5052"/>
            </a:avLst>
          </a:prstGeom>
          <a:solidFill>
            <a:srgbClr val="FEF5E7"/>
          </a:solidFill>
          <a:ln/>
        </p:spPr>
      </p:sp>
      <p:sp>
        <p:nvSpPr>
          <p:cNvPr id="11" name="Shape 8"/>
          <p:cNvSpPr/>
          <p:nvPr/>
        </p:nvSpPr>
        <p:spPr>
          <a:xfrm>
            <a:off x="4691658" y="2174796"/>
            <a:ext cx="3614618" cy="121920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2" name="Shape 9"/>
          <p:cNvSpPr/>
          <p:nvPr/>
        </p:nvSpPr>
        <p:spPr>
          <a:xfrm>
            <a:off x="6139875" y="184630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8512F"/>
          </a:solidFill>
          <a:ln/>
        </p:spPr>
      </p:sp>
      <p:sp>
        <p:nvSpPr>
          <p:cNvPr id="13" name="Text 10"/>
          <p:cNvSpPr/>
          <p:nvPr/>
        </p:nvSpPr>
        <p:spPr>
          <a:xfrm>
            <a:off x="6355259" y="202584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4961453" y="2803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Areas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61453" y="3299222"/>
            <a:ext cx="307502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on spending patterns, customer segments, product preferences, and subscriptions.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837724" y="5699403"/>
            <a:ext cx="7468553" cy="1746766"/>
          </a:xfrm>
          <a:prstGeom prst="roundRect">
            <a:avLst>
              <a:gd name="adj" fmla="val 8376"/>
            </a:avLst>
          </a:prstGeom>
          <a:solidFill>
            <a:srgbClr val="FEF5E7"/>
          </a:solidFill>
          <a:ln/>
        </p:spPr>
      </p:sp>
      <p:sp>
        <p:nvSpPr>
          <p:cNvPr id="17" name="Shape 14"/>
          <p:cNvSpPr/>
          <p:nvPr/>
        </p:nvSpPr>
        <p:spPr>
          <a:xfrm>
            <a:off x="837724" y="5668923"/>
            <a:ext cx="7468553" cy="121920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8" name="Shape 15"/>
          <p:cNvSpPr/>
          <p:nvPr/>
        </p:nvSpPr>
        <p:spPr>
          <a:xfrm>
            <a:off x="4212967" y="5340429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8512F"/>
          </a:solidFill>
          <a:ln/>
        </p:spPr>
      </p:sp>
      <p:sp>
        <p:nvSpPr>
          <p:cNvPr id="19" name="Text 16"/>
          <p:cNvSpPr/>
          <p:nvPr/>
        </p:nvSpPr>
        <p:spPr>
          <a:xfrm>
            <a:off x="4428351" y="5519976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1107519" y="62978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Strategic Guidance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1107519" y="6793349"/>
            <a:ext cx="69289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 actionable recommendations for business growth.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509039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Summary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50100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dataset comprises 3,900 rows and 18 columns, capturing a comprehensive view of customer interactions.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7118" y="2636996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Rows: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3,900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3058716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Columns: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18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118" y="3480435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Missing Data: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37 values in Review Rating</a:t>
            </a:r>
            <a:endParaRPr lang="en-US" sz="17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2214" y="625197"/>
            <a:ext cx="5350073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Features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2214" y="1634966"/>
            <a:ext cx="568404" cy="5684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2214" y="2487573"/>
            <a:ext cx="310098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Demographics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82214" y="2958227"/>
            <a:ext cx="755237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Age, Gender, Location, Subscription Status.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2214" y="3776782"/>
            <a:ext cx="568404" cy="56840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2214" y="4629388"/>
            <a:ext cx="2674977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Purchase Details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82214" y="5100042"/>
            <a:ext cx="755237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Item, Category, Amount, Season, Size, Color.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2214" y="5918597"/>
            <a:ext cx="568404" cy="5684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2214" y="6771203"/>
            <a:ext cx="2674977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Shopping Behavior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82214" y="7241858"/>
            <a:ext cx="755237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Discount, Promo, Previous Purchases, Frequency, Review, Shipping Type.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97223"/>
            <a:ext cx="90669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Exploratory Data Analysis (Python)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799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156347"/>
            <a:ext cx="4158734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3336965"/>
            <a:ext cx="359009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832503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Imported dataset with Pandas, checked structure and summary statistics.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235773" y="27799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3156347"/>
            <a:ext cx="4158734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9" name="Text 7"/>
          <p:cNvSpPr/>
          <p:nvPr/>
        </p:nvSpPr>
        <p:spPr>
          <a:xfrm>
            <a:off x="5235773" y="3336965"/>
            <a:ext cx="29413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773" y="3832503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Imputed missing 'Review Rating' values using median per category.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33823" y="27799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3156347"/>
            <a:ext cx="4158853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3" name="Text 11"/>
          <p:cNvSpPr/>
          <p:nvPr/>
        </p:nvSpPr>
        <p:spPr>
          <a:xfrm>
            <a:off x="9633823" y="3336965"/>
            <a:ext cx="317754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3823" y="3832503"/>
            <a:ext cx="41588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Renamed columns to snake case for readability.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7724" y="5393650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7" name="Text 15"/>
          <p:cNvSpPr/>
          <p:nvPr/>
        </p:nvSpPr>
        <p:spPr>
          <a:xfrm>
            <a:off x="837724" y="5574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37724" y="6069806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'age_group' and 'purchase_frequency_days' columns.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434858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7434858" y="5393650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21" name="Text 19"/>
          <p:cNvSpPr/>
          <p:nvPr/>
        </p:nvSpPr>
        <p:spPr>
          <a:xfrm>
            <a:off x="7434858" y="5574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34858" y="6069806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Loaded cleaned data into PostgreSQL for SQL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5183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Analysis (SQL)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41482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business questions answered through structured SQL analysis: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067050"/>
            <a:ext cx="3614618" cy="2153126"/>
          </a:xfrm>
          <a:prstGeom prst="roundRect">
            <a:avLst>
              <a:gd name="adj" fmla="val 1668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93919" y="33368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93919" y="3832384"/>
            <a:ext cx="30750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 customers generated $157,890, females $75,191.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067050"/>
            <a:ext cx="3614618" cy="2153126"/>
          </a:xfrm>
          <a:prstGeom prst="roundRect">
            <a:avLst>
              <a:gd name="adj" fmla="val 1668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47853" y="3336846"/>
            <a:ext cx="307502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47853" y="4184332"/>
            <a:ext cx="30750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839 customers used discounts but spent above average.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24124" y="5459492"/>
            <a:ext cx="7468553" cy="1418153"/>
          </a:xfrm>
          <a:prstGeom prst="roundRect">
            <a:avLst>
              <a:gd name="adj" fmla="val 2532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93919" y="5729288"/>
            <a:ext cx="32723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93919" y="6224826"/>
            <a:ext cx="69289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Gloves (3.86), Sandals (3.84), Boots (3.82), Hat (3.80), Skirt (3.78).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781716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SQL Insights: Spending &amp; Loyalty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50100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Shipping Type Comparison: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Express shipping had a higher average purchase amount ($60.48) than Standard ($58.46).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7118" y="2517934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Subscribers vs. Non-Subscribers: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Non-subscribers (2847) had higher total revenue ($170,436) than subscribers (1053, $62,645).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3285768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Discount-Dependent Products: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Hat (50%), Sneakers (49.66%), Coat (49.07%), Sweater (48.17%), Pants (47.37%) had the highest discount rates.</a:t>
            </a:r>
            <a:endParaRPr lang="en-US" sz="17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30585"/>
            <a:ext cx="122150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Segmentation &amp; Age Group Revenue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793575"/>
            <a:ext cx="4158734" cy="2697599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5" name="Shape 2"/>
          <p:cNvSpPr/>
          <p:nvPr/>
        </p:nvSpPr>
        <p:spPr>
          <a:xfrm>
            <a:off x="1077039" y="503289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445" y="5230297"/>
            <a:ext cx="323136" cy="3231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77039" y="59902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Segments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77039" y="6485811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Loyal (3116), Returning (701), New (83).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5235773" y="4793575"/>
            <a:ext cx="4158734" cy="2697599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10" name="Shape 6"/>
          <p:cNvSpPr/>
          <p:nvPr/>
        </p:nvSpPr>
        <p:spPr>
          <a:xfrm>
            <a:off x="5475089" y="503289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2495" y="5230297"/>
            <a:ext cx="323136" cy="3231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75089" y="5990273"/>
            <a:ext cx="35382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Products per Category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475089" y="6485811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Jewelry, Blouse, Sandals, Jacket lead their categories.</a:t>
            </a:r>
            <a:endParaRPr lang="en-US" sz="1850" dirty="0"/>
          </a:p>
        </p:txBody>
      </p:sp>
      <p:sp>
        <p:nvSpPr>
          <p:cNvPr id="14" name="Shape 9"/>
          <p:cNvSpPr/>
          <p:nvPr/>
        </p:nvSpPr>
        <p:spPr>
          <a:xfrm>
            <a:off x="9633823" y="4793575"/>
            <a:ext cx="4158853" cy="2697599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15" name="Shape 10"/>
          <p:cNvSpPr/>
          <p:nvPr/>
        </p:nvSpPr>
        <p:spPr>
          <a:xfrm>
            <a:off x="9873139" y="503289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70544" y="5230297"/>
            <a:ext cx="323136" cy="32313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73139" y="5990273"/>
            <a:ext cx="29607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873139" y="6485811"/>
            <a:ext cx="36802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Young Adults ($62,143) contribute the most revenue.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580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Power BI Dashboard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89857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 interactive Power BI dashboard visualizes key insights: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7611" y="2704386"/>
            <a:ext cx="5235059" cy="28725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573047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3.9K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Customers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19720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$59.76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Average Purchase Amount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66392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3.75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Average Review Rating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713065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73%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Non-Subscribers vs.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27%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Subscribers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2025-12-21T13:00:21Z</dcterms:created>
  <dcterms:modified xsi:type="dcterms:W3CDTF">2025-12-21T13:00:21Z</dcterms:modified>
</cp:coreProperties>
</file>